
<file path=[Content_Types].xml><?xml version="1.0" encoding="utf-8"?>
<Types xmlns="http://schemas.openxmlformats.org/package/2006/content-types"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3.png" ContentType="image/png"/>
  <Override PartName="/ppt/media/image12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9.png" ContentType="image/png"/>
  <Override PartName="/ppt/slideLayouts/_rels/slideLayout1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380880" y="1752480"/>
            <a:ext cx="830556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380880" y="3941640"/>
            <a:ext cx="830556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380880" y="175248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36800" y="175248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36800" y="394164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380880" y="394164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380880" y="1752480"/>
            <a:ext cx="8305560" cy="41907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80880" y="1752480"/>
            <a:ext cx="8305560" cy="41907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1907280" y="1752120"/>
            <a:ext cx="5252400" cy="419076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1907280" y="1752120"/>
            <a:ext cx="5252400" cy="41907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380880" y="1752480"/>
            <a:ext cx="8305560" cy="4190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80880" y="1752480"/>
            <a:ext cx="8305560" cy="41907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380880" y="1752480"/>
            <a:ext cx="4052880" cy="41907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36800" y="1752480"/>
            <a:ext cx="4052880" cy="41907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395640" y="476640"/>
            <a:ext cx="8290800" cy="3003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380880" y="175248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380880" y="394164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36800" y="1752480"/>
            <a:ext cx="4052880" cy="41907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380880" y="1752480"/>
            <a:ext cx="4052880" cy="41907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36800" y="175248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36800" y="394164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380880" y="175248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36800" y="175248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380880" y="3941640"/>
            <a:ext cx="830556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9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Click to </a:t>
            </a:r>
            <a:r>
              <a:rPr b="1" lang="en-US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edit slide </a:t>
            </a:r>
            <a:r>
              <a:rPr b="1" lang="en-US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title</a:t>
            </a:r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380880" y="1752480"/>
            <a:ext cx="8305560" cy="4190760"/>
          </a:xfrm>
          <a:prstGeom prst="rect">
            <a:avLst/>
          </a:prstGeom>
        </p:spPr>
        <p:txBody>
          <a:bodyPr lIns="90000" rIns="90000" tIns="45000" bIns="4500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0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LevelClick to </a:t>
            </a:r>
            <a:r>
              <a:rPr b="0" lang="en-US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edit text</a:t>
            </a:r>
            <a:endParaRPr b="0" lang="en-US" sz="20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7" marL="345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level</a:t>
            </a:r>
            <a:endParaRPr b="0" lang="en-US" sz="20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8" marL="3888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level</a:t>
            </a:r>
            <a:endParaRPr b="0" lang="en-US" sz="20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9" marL="432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level</a:t>
            </a:r>
            <a:endParaRPr b="0" lang="en-US" sz="20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9" marL="432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level</a:t>
            </a:r>
            <a:endParaRPr b="0" lang="en-US" sz="20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pic>
        <p:nvPicPr>
          <p:cNvPr id="2" name="Picture 8" descr=""/>
          <p:cNvPicPr/>
          <p:nvPr/>
        </p:nvPicPr>
        <p:blipFill>
          <a:blip r:embed="rId2">
            <a:lum bright="70000" contrast="-70000"/>
          </a:blip>
          <a:stretch/>
        </p:blipFill>
        <p:spPr>
          <a:xfrm>
            <a:off x="2379240" y="6117480"/>
            <a:ext cx="2418480" cy="573480"/>
          </a:xfrm>
          <a:prstGeom prst="rect">
            <a:avLst/>
          </a:prstGeom>
          <a:ln>
            <a:noFill/>
          </a:ln>
        </p:spPr>
      </p:pic>
      <p:pic>
        <p:nvPicPr>
          <p:cNvPr id="3" name="Picture 9" descr=""/>
          <p:cNvPicPr/>
          <p:nvPr/>
        </p:nvPicPr>
        <p:blipFill>
          <a:blip r:embed="rId3"/>
          <a:srcRect l="0" t="0" r="0" b="22818"/>
          <a:stretch/>
        </p:blipFill>
        <p:spPr>
          <a:xfrm>
            <a:off x="395640" y="5913000"/>
            <a:ext cx="1651680" cy="900000"/>
          </a:xfrm>
          <a:prstGeom prst="rect">
            <a:avLst/>
          </a:prstGeom>
          <a:ln>
            <a:noFill/>
          </a:ln>
        </p:spPr>
      </p:pic>
      <p:pic>
        <p:nvPicPr>
          <p:cNvPr id="4" name="Picture 6" descr=""/>
          <p:cNvPicPr/>
          <p:nvPr/>
        </p:nvPicPr>
        <p:blipFill>
          <a:blip r:embed="rId4"/>
          <a:stretch/>
        </p:blipFill>
        <p:spPr>
          <a:xfrm>
            <a:off x="6933960" y="6182640"/>
            <a:ext cx="1697760" cy="47412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395640" y="476640"/>
            <a:ext cx="8388360" cy="963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Student meeting 19</a:t>
            </a:r>
            <a:r>
              <a:rPr b="1" lang="en-US" sz="3600" spc="-1" strike="noStrike" baseline="101000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th</a:t>
            </a:r>
            <a:r>
              <a:rPr b="1" lang="en-US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 September 2019</a:t>
            </a:r>
            <a:r>
              <a:rPr b="1" lang="en-US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
</a:t>
            </a:r>
            <a:r>
              <a:rPr b="1" lang="en-US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Jana</a:t>
            </a:r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40" name="TextShape 2"/>
          <p:cNvSpPr txBox="1"/>
          <p:nvPr/>
        </p:nvSpPr>
        <p:spPr>
          <a:xfrm>
            <a:off x="380880" y="1752480"/>
            <a:ext cx="8305560" cy="4190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AlphaPart: R-package for partitioning genetic trend</a:t>
            </a:r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marL="343080" indent="-34272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Reallocation of resources:</a:t>
            </a:r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Reallocate money from phenotyping to genotyping</a:t>
            </a:r>
            <a:endParaRPr b="0" lang="en-US" sz="24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395640" y="476640"/>
            <a:ext cx="8290800" cy="647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AlphaPart</a:t>
            </a:r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42" name="TextShape 2"/>
          <p:cNvSpPr txBox="1"/>
          <p:nvPr/>
        </p:nvSpPr>
        <p:spPr>
          <a:xfrm>
            <a:off x="380880" y="1440000"/>
            <a:ext cx="8305560" cy="4503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Pig breeding examples: nucleus + reproduction</a:t>
            </a:r>
            <a:endParaRPr b="0" lang="en-US" sz="24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Models:</a:t>
            </a:r>
            <a:endParaRPr b="0" lang="en-US" sz="24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Intercept + animal</a:t>
            </a:r>
            <a:endParaRPr b="0" lang="en-US" sz="24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Tier + generation (fixed) + animal (random)</a:t>
            </a:r>
            <a:endParaRPr b="0" lang="en-US" sz="24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Tier * generation (fixed) + animal (random)</a:t>
            </a:r>
            <a:r>
              <a:rPr b="0" lang="en-US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
</a:t>
            </a:r>
            <a:r>
              <a:rPr b="0" lang="en-US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endParaRPr b="0" lang="en-US" sz="24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                    </a:t>
            </a:r>
            <a:r>
              <a:rPr b="0" lang="en-US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Fixed the generation + tier model</a:t>
            </a:r>
            <a:endParaRPr b="0" lang="en-US" sz="24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905040" y="4176000"/>
            <a:ext cx="1182960" cy="1276920"/>
          </a:xfrm>
          <a:prstGeom prst="rect">
            <a:avLst/>
          </a:prstGeom>
          <a:ln>
            <a:noFill/>
          </a:ln>
        </p:spPr>
      </p:pic>
      <p:sp>
        <p:nvSpPr>
          <p:cNvPr id="44" name="Line 3"/>
          <p:cNvSpPr/>
          <p:nvPr/>
        </p:nvSpPr>
        <p:spPr>
          <a:xfrm>
            <a:off x="2088000" y="4680000"/>
            <a:ext cx="64800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Shape 1"/>
          <p:cNvSpPr txBox="1"/>
          <p:nvPr/>
        </p:nvSpPr>
        <p:spPr>
          <a:xfrm>
            <a:off x="395640" y="476640"/>
            <a:ext cx="8290800" cy="647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AlphaPart</a:t>
            </a:r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46" name="TextShape 2"/>
          <p:cNvSpPr txBox="1"/>
          <p:nvPr/>
        </p:nvSpPr>
        <p:spPr>
          <a:xfrm>
            <a:off x="380880" y="1440000"/>
            <a:ext cx="8305560" cy="4503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                    </a:t>
            </a:r>
            <a:r>
              <a:rPr b="0" lang="en-US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Fixed the generation + tier model</a:t>
            </a:r>
            <a:endParaRPr b="0" lang="en-US" sz="24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endParaRPr b="0" lang="en-US" sz="24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Partition, h</a:t>
            </a:r>
            <a:r>
              <a:rPr b="0" lang="en-US" sz="2400" spc="-1" strike="noStrike" baseline="33000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2</a:t>
            </a:r>
            <a:r>
              <a:rPr b="0" lang="en-US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= 0.25</a:t>
            </a:r>
            <a:endParaRPr b="0" lang="en-US" sz="24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977040" y="1224000"/>
            <a:ext cx="1182960" cy="1276920"/>
          </a:xfrm>
          <a:prstGeom prst="rect">
            <a:avLst/>
          </a:prstGeom>
          <a:ln>
            <a:noFill/>
          </a:ln>
        </p:spPr>
      </p:pic>
      <p:sp>
        <p:nvSpPr>
          <p:cNvPr id="48" name="Line 3"/>
          <p:cNvSpPr/>
          <p:nvPr/>
        </p:nvSpPr>
        <p:spPr>
          <a:xfrm>
            <a:off x="2160000" y="1728000"/>
            <a:ext cx="64800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49" name="" descr=""/>
          <p:cNvPicPr/>
          <p:nvPr/>
        </p:nvPicPr>
        <p:blipFill>
          <a:blip r:embed="rId2"/>
          <a:stretch/>
        </p:blipFill>
        <p:spPr>
          <a:xfrm>
            <a:off x="13680" y="3096000"/>
            <a:ext cx="9143640" cy="2870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395640" y="476640"/>
            <a:ext cx="8290800" cy="647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AlphaPart</a:t>
            </a:r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51" name="TextShape 2"/>
          <p:cNvSpPr txBox="1"/>
          <p:nvPr/>
        </p:nvSpPr>
        <p:spPr>
          <a:xfrm>
            <a:off x="380880" y="1440000"/>
            <a:ext cx="8305560" cy="4503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Genetic trend: fixed effects model</a:t>
            </a:r>
            <a:endParaRPr b="0" lang="en-US" sz="24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endParaRPr b="0" lang="en-US" sz="24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endParaRPr b="0" lang="en-US" sz="24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13680" y="2405520"/>
            <a:ext cx="9143640" cy="3078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395640" y="476640"/>
            <a:ext cx="8290800" cy="647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AlphaPart</a:t>
            </a:r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54" name="TextShape 2"/>
          <p:cNvSpPr txBox="1"/>
          <p:nvPr/>
        </p:nvSpPr>
        <p:spPr>
          <a:xfrm>
            <a:off x="380880" y="1440000"/>
            <a:ext cx="8305560" cy="4503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                    </a:t>
            </a:r>
            <a:r>
              <a:rPr b="0" lang="en-US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Did not fix the intercept model</a:t>
            </a:r>
            <a:endParaRPr b="0" lang="en-US" sz="24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endParaRPr b="0" lang="en-US" sz="24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Partition, h</a:t>
            </a:r>
            <a:r>
              <a:rPr b="0" lang="en-US" sz="2400" spc="-1" strike="noStrike" baseline="33000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2</a:t>
            </a:r>
            <a:r>
              <a:rPr b="0" lang="en-US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= 0.25</a:t>
            </a:r>
            <a:endParaRPr b="0" lang="en-US" sz="24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977040" y="1224000"/>
            <a:ext cx="1182960" cy="1276920"/>
          </a:xfrm>
          <a:prstGeom prst="rect">
            <a:avLst/>
          </a:prstGeom>
          <a:ln>
            <a:noFill/>
          </a:ln>
        </p:spPr>
      </p:pic>
      <p:sp>
        <p:nvSpPr>
          <p:cNvPr id="56" name="Line 3"/>
          <p:cNvSpPr/>
          <p:nvPr/>
        </p:nvSpPr>
        <p:spPr>
          <a:xfrm>
            <a:off x="2160000" y="1728000"/>
            <a:ext cx="64800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57" name="" descr=""/>
          <p:cNvPicPr/>
          <p:nvPr/>
        </p:nvPicPr>
        <p:blipFill>
          <a:blip r:embed="rId2"/>
          <a:stretch/>
        </p:blipFill>
        <p:spPr>
          <a:xfrm>
            <a:off x="8640" y="2982240"/>
            <a:ext cx="9143640" cy="3078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395640" y="476640"/>
            <a:ext cx="8290800" cy="647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AlphaPart</a:t>
            </a:r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59" name="TextShape 2"/>
          <p:cNvSpPr txBox="1"/>
          <p:nvPr/>
        </p:nvSpPr>
        <p:spPr>
          <a:xfrm>
            <a:off x="380880" y="1440000"/>
            <a:ext cx="8305560" cy="4503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Genetic trend: intercept model</a:t>
            </a:r>
            <a:endParaRPr b="0" lang="en-US" sz="24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endParaRPr b="0" lang="en-US" sz="24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endParaRPr b="0" lang="en-US" sz="24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13680" y="2405520"/>
            <a:ext cx="9143640" cy="3078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Shape 1"/>
          <p:cNvSpPr txBox="1"/>
          <p:nvPr/>
        </p:nvSpPr>
        <p:spPr>
          <a:xfrm>
            <a:off x="395640" y="476640"/>
            <a:ext cx="8290800" cy="647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Rellocation of resources</a:t>
            </a:r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62" name="TextShape 2"/>
          <p:cNvSpPr txBox="1"/>
          <p:nvPr/>
        </p:nvSpPr>
        <p:spPr>
          <a:xfrm>
            <a:off x="380880" y="1440000"/>
            <a:ext cx="8305560" cy="4503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Baseline: conventional selection, 11 recordings of phenotype / lactation</a:t>
            </a:r>
            <a:endParaRPr b="0" lang="en-US" sz="24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Genomic scenarios - variables:</a:t>
            </a:r>
            <a:endParaRPr b="0" lang="en-US" sz="24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Initial training population: yes / no</a:t>
            </a:r>
            <a:endParaRPr b="0" lang="en-US" sz="24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# phenotype recordings / lactation (10, 9, 8, 5, 2, 1)</a:t>
            </a:r>
            <a:endParaRPr b="0" lang="en-US" sz="24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Price of genotype vs price of phenotype</a:t>
            </a:r>
            <a:endParaRPr b="0" lang="en-US" sz="24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395640" y="476640"/>
            <a:ext cx="8290800" cy="647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Rellocation of resources</a:t>
            </a:r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64" name="TextShape 2"/>
          <p:cNvSpPr txBox="1"/>
          <p:nvPr/>
        </p:nvSpPr>
        <p:spPr>
          <a:xfrm>
            <a:off x="380880" y="1440000"/>
            <a:ext cx="8619120" cy="4503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Ran the reference:yes scenarios (18) – one test rep</a:t>
            </a:r>
            <a:r>
              <a:rPr b="0" lang="en-US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
</a:t>
            </a:r>
            <a:r>
              <a:rPr b="0" lang="en-US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
</a:t>
            </a:r>
            <a:r>
              <a:rPr b="0" lang="en-US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
</a:t>
            </a:r>
            <a:r>
              <a:rPr b="0" lang="en-US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
</a:t>
            </a:r>
            <a:r>
              <a:rPr b="0" lang="en-US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
</a:t>
            </a:r>
            <a:r>
              <a:rPr b="0" lang="en-US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
</a:t>
            </a:r>
            <a:r>
              <a:rPr b="0" lang="en-US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
</a:t>
            </a:r>
            <a:r>
              <a:rPr b="0" lang="en-US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
</a:t>
            </a:r>
            <a:r>
              <a:rPr b="0" lang="en-US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
</a:t>
            </a:r>
            <a:r>
              <a:rPr b="0" lang="en-US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
</a:t>
            </a:r>
            <a:r>
              <a:rPr b="0" lang="en-US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endParaRPr b="0" lang="en-US" sz="24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Scenarios failes: too many animals for blupf90</a:t>
            </a:r>
            <a:endParaRPr b="0" lang="en-US" sz="24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pic>
        <p:nvPicPr>
          <p:cNvPr id="65" name="" descr=""/>
          <p:cNvPicPr/>
          <p:nvPr/>
        </p:nvPicPr>
        <p:blipFill>
          <a:blip r:embed="rId1"/>
          <a:stretch/>
        </p:blipFill>
        <p:spPr>
          <a:xfrm>
            <a:off x="0" y="2376000"/>
            <a:ext cx="9143640" cy="3119760"/>
          </a:xfrm>
          <a:prstGeom prst="rect">
            <a:avLst/>
          </a:prstGeom>
          <a:ln>
            <a:noFill/>
          </a:ln>
        </p:spPr>
      </p:pic>
      <p:sp>
        <p:nvSpPr>
          <p:cNvPr id="66" name="TextShape 3"/>
          <p:cNvSpPr txBox="1"/>
          <p:nvPr/>
        </p:nvSpPr>
        <p:spPr>
          <a:xfrm>
            <a:off x="288000" y="1908000"/>
            <a:ext cx="2664000" cy="489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Price phenotype = 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price genotype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TextShape 4"/>
          <p:cNvSpPr txBox="1"/>
          <p:nvPr/>
        </p:nvSpPr>
        <p:spPr>
          <a:xfrm>
            <a:off x="2952000" y="1908000"/>
            <a:ext cx="2664000" cy="29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Cheap genotype 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TextShape 5"/>
          <p:cNvSpPr txBox="1"/>
          <p:nvPr/>
        </p:nvSpPr>
        <p:spPr>
          <a:xfrm>
            <a:off x="5688000" y="1908000"/>
            <a:ext cx="2664000" cy="29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Expensive genotype 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Shape 1"/>
          <p:cNvSpPr txBox="1"/>
          <p:nvPr/>
        </p:nvSpPr>
        <p:spPr>
          <a:xfrm>
            <a:off x="395640" y="476640"/>
            <a:ext cx="8290800" cy="647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Rellocation of resources</a:t>
            </a:r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70" name="TextShape 2"/>
          <p:cNvSpPr txBox="1"/>
          <p:nvPr/>
        </p:nvSpPr>
        <p:spPr>
          <a:xfrm>
            <a:off x="380880" y="1440000"/>
            <a:ext cx="8619120" cy="4503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Questions:</a:t>
            </a:r>
            <a:endParaRPr b="0" lang="en-US" sz="24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Keep last X generations of genotypes / keep them all</a:t>
            </a:r>
            <a:endParaRPr b="0" lang="en-US" sz="24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Options:</a:t>
            </a:r>
            <a:endParaRPr b="0" lang="en-US" sz="24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Limit the number of genotyped animals</a:t>
            </a:r>
            <a:endParaRPr b="0" lang="en-US" sz="24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Get unlimited blupf90 + APY for large training set</a:t>
            </a:r>
            <a:r>
              <a:rPr b="0" lang="en-US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
</a:t>
            </a:r>
            <a:r>
              <a:rPr b="0" lang="en-US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
</a:t>
            </a:r>
            <a:r>
              <a:rPr b="0" lang="en-US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
</a:t>
            </a:r>
            <a:r>
              <a:rPr b="0" lang="en-US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
</a:t>
            </a:r>
            <a:r>
              <a:rPr b="0" lang="en-US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
</a:t>
            </a:r>
            <a:r>
              <a:rPr b="0" lang="en-US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
</a:t>
            </a:r>
            <a:r>
              <a:rPr b="0" lang="en-US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
</a:t>
            </a:r>
            <a:r>
              <a:rPr b="0" lang="en-US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
</a:t>
            </a:r>
            <a:r>
              <a:rPr b="0" lang="en-US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
</a:t>
            </a:r>
            <a:r>
              <a:rPr b="0" lang="en-US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
</a:t>
            </a:r>
            <a:r>
              <a:rPr b="0" lang="en-US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endParaRPr b="0" lang="en-US" sz="24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RoslinMeeting</Template>
  <TotalTime>18</TotalTime>
  <Application>LibreOffice/5.1.6.2$Linux_X86_64 LibreOffice_project/10m0$Build-2</Application>
  <Company>University of Edinburgh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2019-09-18T16:26:42Z</dcterms:created>
  <dc:creator/>
  <dc:description/>
  <dc:language>en-GB</dc:language>
  <cp:lastModifiedBy/>
  <dcterms:modified xsi:type="dcterms:W3CDTF">2019-09-18T16:55:17Z</dcterms:modified>
  <cp:revision>2</cp:revision>
  <dc:subject/>
  <dc:title>RoslinMeeting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AuthorIds_UIVersion_512">
    <vt:lpwstr>27</vt:lpwstr>
  </property>
  <property fmtid="{D5CDD505-2E9C-101B-9397-08002B2CF9AE}" pid="4" name="Company">
    <vt:lpwstr>University of Edinburgh</vt:lpwstr>
  </property>
  <property fmtid="{D5CDD505-2E9C-101B-9397-08002B2CF9AE}" pid="5" name="ContentTypeId">
    <vt:lpwstr>0x0101000AB51A18C9AB0E4197D8453EE4B1F586</vt:lpwstr>
  </property>
  <property fmtid="{D5CDD505-2E9C-101B-9397-08002B2CF9AE}" pid="6" name="HiddenSlides">
    <vt:i4>0</vt:i4>
  </property>
  <property fmtid="{D5CDD505-2E9C-101B-9397-08002B2CF9AE}" pid="7" name="HyperlinksChanged">
    <vt:bool>0</vt:bool>
  </property>
  <property fmtid="{D5CDD505-2E9C-101B-9397-08002B2CF9AE}" pid="8" name="LinksUpToDate">
    <vt:bool>0</vt:bool>
  </property>
  <property fmtid="{D5CDD505-2E9C-101B-9397-08002B2CF9AE}" pid="9" name="MMClips">
    <vt:i4>0</vt:i4>
  </property>
  <property fmtid="{D5CDD505-2E9C-101B-9397-08002B2CF9AE}" pid="10" name="Notes">
    <vt:i4>0</vt:i4>
  </property>
  <property fmtid="{D5CDD505-2E9C-101B-9397-08002B2CF9AE}" pid="11" name="PresentationFormat">
    <vt:lpwstr>On-screen Show (4:3)</vt:lpwstr>
  </property>
  <property fmtid="{D5CDD505-2E9C-101B-9397-08002B2CF9AE}" pid="12" name="ScaleCrop">
    <vt:bool>0</vt:bool>
  </property>
  <property fmtid="{D5CDD505-2E9C-101B-9397-08002B2CF9AE}" pid="13" name="ShareDoc">
    <vt:bool>0</vt:bool>
  </property>
  <property fmtid="{D5CDD505-2E9C-101B-9397-08002B2CF9AE}" pid="14" name="Slides">
    <vt:i4>2</vt:i4>
  </property>
</Properties>
</file>